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6" r:id="rId2"/>
    <p:sldId id="256" r:id="rId3"/>
    <p:sldId id="257" r:id="rId4"/>
    <p:sldId id="258" r:id="rId5"/>
    <p:sldId id="259" r:id="rId6"/>
    <p:sldId id="260" r:id="rId7"/>
    <p:sldId id="262" r:id="rId8"/>
    <p:sldId id="261" r:id="rId9"/>
    <p:sldId id="263"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55" autoAdjust="0"/>
  </p:normalViewPr>
  <p:slideViewPr>
    <p:cSldViewPr snapToGrid="0" snapToObjects="1">
      <p:cViewPr>
        <p:scale>
          <a:sx n="91" d="100"/>
          <a:sy n="91" d="100"/>
        </p:scale>
        <p:origin x="-1800" y="-344"/>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Cliquez et modifiez le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B8AEBBE-F8B2-42CF-9895-E86A608384EB}" type="datetime1">
              <a:rPr lang="en-US" smtClean="0"/>
              <a:pPr/>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03/06/19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03/06/19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03/06/19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Cliquez et modifiez le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Cliquez et modifiez le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8856D55-EFBE-4F9B-8A5F-09D42CA22A9B}" type="datetime1">
              <a:rPr lang="en-US" smtClean="0"/>
              <a:pPr/>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03/06/19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3266"/>
            <a:ext cx="7772400" cy="756438"/>
          </a:xfrm>
        </p:spPr>
        <p:txBody>
          <a:bodyPr>
            <a:normAutofit fontScale="90000"/>
          </a:bodyPr>
          <a:lstStyle/>
          <a:p>
            <a:r>
              <a:rPr lang="fr-FR" dirty="0" smtClean="0"/>
              <a:t>Propos d’introduction.</a:t>
            </a:r>
            <a:endParaRPr lang="fr-FR" dirty="0"/>
          </a:p>
        </p:txBody>
      </p:sp>
      <p:sp>
        <p:nvSpPr>
          <p:cNvPr id="3" name="Sous-titre 2"/>
          <p:cNvSpPr>
            <a:spLocks noGrp="1"/>
          </p:cNvSpPr>
          <p:nvPr>
            <p:ph type="subTitle" idx="1"/>
          </p:nvPr>
        </p:nvSpPr>
        <p:spPr>
          <a:xfrm>
            <a:off x="251189" y="979704"/>
            <a:ext cx="8679997" cy="5878296"/>
          </a:xfrm>
        </p:spPr>
        <p:txBody>
          <a:bodyPr>
            <a:noAutofit/>
          </a:bodyPr>
          <a:lstStyle/>
          <a:p>
            <a:pPr algn="just"/>
            <a:r>
              <a:rPr lang="fr-FR" sz="1400" b="1" i="1" dirty="0">
                <a:solidFill>
                  <a:schemeClr val="tx1"/>
                </a:solidFill>
              </a:rPr>
              <a:t>PARTENARIAT POURQUOI PAS VOUS ?</a:t>
            </a:r>
            <a:endParaRPr lang="fr-FR" sz="1400" dirty="0">
              <a:solidFill>
                <a:schemeClr val="tx1"/>
              </a:solidFill>
            </a:endParaRPr>
          </a:p>
          <a:p>
            <a:pPr algn="just"/>
            <a:r>
              <a:rPr lang="fr-FR" sz="1400" i="1" dirty="0">
                <a:solidFill>
                  <a:schemeClr val="tx1"/>
                </a:solidFill>
              </a:rPr>
              <a:t>Vous avez un projet expliquez le, expliquer les valeurs que vous défendez aux travers de  vos actions, expliquer ce qu'est la reconnaissance sociale dans le monde du bénévolat sportif ou d’intérêt général et le rôle important de notre médaille ministérielle.</a:t>
            </a:r>
            <a:endParaRPr lang="fr-FR" sz="1400" dirty="0">
              <a:solidFill>
                <a:schemeClr val="tx1"/>
              </a:solidFill>
            </a:endParaRPr>
          </a:p>
          <a:p>
            <a:pPr algn="just"/>
            <a:r>
              <a:rPr lang="fr-FR" sz="1400" b="1" i="1" dirty="0">
                <a:solidFill>
                  <a:schemeClr val="tx1"/>
                </a:solidFill>
              </a:rPr>
              <a:t>Définition :</a:t>
            </a:r>
            <a:r>
              <a:rPr lang="fr-FR" sz="1400" i="1" dirty="0">
                <a:solidFill>
                  <a:schemeClr val="tx1"/>
                </a:solidFill>
              </a:rPr>
              <a:t> </a:t>
            </a:r>
            <a:endParaRPr lang="fr-FR" sz="1400" dirty="0">
              <a:solidFill>
                <a:schemeClr val="tx1"/>
              </a:solidFill>
            </a:endParaRPr>
          </a:p>
          <a:p>
            <a:pPr algn="just"/>
            <a:r>
              <a:rPr lang="fr-FR" sz="1400" i="1" dirty="0">
                <a:solidFill>
                  <a:schemeClr val="tx1"/>
                </a:solidFill>
              </a:rPr>
              <a:t>Le partenariat est une : « </a:t>
            </a:r>
            <a:r>
              <a:rPr lang="fr-FR" sz="1400" dirty="0">
                <a:solidFill>
                  <a:schemeClr val="tx1"/>
                </a:solidFill>
              </a:rPr>
              <a:t>Association active de différents intervenants qui, tout en maintenant leur autonomie, acceptent de mettre en commun leurs efforts en vue de réaliser un objectif commun relié à un problème ou à un besoin clairement identifié dans lequel, en vertu de leur mission respective, ils ont un intérêt, une responsabilité, une motivation, voire une obligation</a:t>
            </a:r>
            <a:r>
              <a:rPr lang="fr-FR" sz="1400" i="1" dirty="0">
                <a:solidFill>
                  <a:schemeClr val="tx1"/>
                </a:solidFill>
              </a:rPr>
              <a:t> ».</a:t>
            </a:r>
            <a:endParaRPr lang="fr-FR" sz="1400" dirty="0">
              <a:solidFill>
                <a:schemeClr val="tx1"/>
              </a:solidFill>
            </a:endParaRPr>
          </a:p>
          <a:p>
            <a:pPr algn="just"/>
            <a:r>
              <a:rPr lang="fr-FR" sz="1400" b="1" i="1" dirty="0">
                <a:solidFill>
                  <a:schemeClr val="tx1"/>
                </a:solidFill>
              </a:rPr>
              <a:t>Une démarche simple : </a:t>
            </a:r>
            <a:r>
              <a:rPr lang="fr-FR" sz="1400" i="1" dirty="0">
                <a:solidFill>
                  <a:schemeClr val="tx1"/>
                </a:solidFill>
              </a:rPr>
              <a:t>(après la prise de RDV).</a:t>
            </a:r>
            <a:endParaRPr lang="fr-FR" sz="1400" dirty="0">
              <a:solidFill>
                <a:schemeClr val="tx1"/>
              </a:solidFill>
            </a:endParaRPr>
          </a:p>
          <a:p>
            <a:pPr marL="285750" lvl="0" indent="-285750" algn="just">
              <a:buFont typeface="Arial"/>
              <a:buChar char="•"/>
            </a:pPr>
            <a:r>
              <a:rPr lang="fr-FR" sz="1400" i="1" dirty="0">
                <a:solidFill>
                  <a:srgbClr val="000000"/>
                </a:solidFill>
              </a:rPr>
              <a:t>Proposer en entrée de la discussion deux possibilités d’échanges, soit proposer  la présentation du document (voir lien)ou échanger dans le questionnement verbal, qui nous sommes missions, objectifs, fonctionnement, valeurs,</a:t>
            </a:r>
            <a:endParaRPr lang="fr-FR" sz="1400" dirty="0">
              <a:solidFill>
                <a:srgbClr val="000000"/>
              </a:solidFill>
            </a:endParaRPr>
          </a:p>
          <a:p>
            <a:pPr marL="285750" lvl="0" indent="-285750" algn="just">
              <a:buFont typeface="Arial"/>
              <a:buChar char="•"/>
            </a:pPr>
            <a:r>
              <a:rPr lang="fr-FR" sz="1400" i="1" dirty="0">
                <a:solidFill>
                  <a:srgbClr val="000000"/>
                </a:solidFill>
              </a:rPr>
              <a:t>faire en sorte de laisser les interlocuteurs expliquer  l’entreprise, son fonctionnement, ses valeurs, son organisation, sa démarche en partenariat,</a:t>
            </a:r>
            <a:endParaRPr lang="fr-FR" sz="1400" dirty="0">
              <a:solidFill>
                <a:srgbClr val="000000"/>
              </a:solidFill>
            </a:endParaRPr>
          </a:p>
          <a:p>
            <a:pPr marL="285750" lvl="0" indent="-285750" algn="just">
              <a:buFont typeface="Arial"/>
              <a:buChar char="•"/>
            </a:pPr>
            <a:r>
              <a:rPr lang="fr-FR" sz="1400" i="1" dirty="0">
                <a:solidFill>
                  <a:srgbClr val="000000"/>
                </a:solidFill>
              </a:rPr>
              <a:t>Chercher les points de valeur qui correspondent avec les </a:t>
            </a:r>
            <a:r>
              <a:rPr lang="fr-FR" sz="1400" i="1" dirty="0" smtClean="0">
                <a:solidFill>
                  <a:srgbClr val="000000"/>
                </a:solidFill>
              </a:rPr>
              <a:t>vôtres</a:t>
            </a:r>
            <a:r>
              <a:rPr lang="fr-FR" sz="1400" i="1" dirty="0">
                <a:solidFill>
                  <a:srgbClr val="000000"/>
                </a:solidFill>
              </a:rPr>
              <a:t>,</a:t>
            </a:r>
            <a:endParaRPr lang="fr-FR" sz="1400" dirty="0">
              <a:solidFill>
                <a:srgbClr val="000000"/>
              </a:solidFill>
            </a:endParaRPr>
          </a:p>
          <a:p>
            <a:pPr marL="285750" lvl="0" indent="-285750" algn="just">
              <a:buFont typeface="Arial"/>
              <a:buChar char="•"/>
            </a:pPr>
            <a:r>
              <a:rPr lang="fr-FR" sz="1400" i="1" dirty="0">
                <a:solidFill>
                  <a:srgbClr val="000000"/>
                </a:solidFill>
              </a:rPr>
              <a:t>présenter vos supports et votre projet,</a:t>
            </a:r>
            <a:endParaRPr lang="fr-FR" sz="1400" dirty="0">
              <a:solidFill>
                <a:srgbClr val="000000"/>
              </a:solidFill>
            </a:endParaRPr>
          </a:p>
          <a:p>
            <a:pPr marL="285750" lvl="0" indent="-285750" algn="just">
              <a:buFont typeface="Arial"/>
              <a:buChar char="•"/>
            </a:pPr>
            <a:r>
              <a:rPr lang="fr-FR" sz="1400" i="1" dirty="0" err="1">
                <a:solidFill>
                  <a:srgbClr val="000000"/>
                </a:solidFill>
              </a:rPr>
              <a:t>co</a:t>
            </a:r>
            <a:r>
              <a:rPr lang="fr-FR" sz="1400" i="1" dirty="0">
                <a:solidFill>
                  <a:srgbClr val="000000"/>
                </a:solidFill>
              </a:rPr>
              <a:t> construire avec eux le partenariat si les valeurs se rejoignent.</a:t>
            </a:r>
            <a:endParaRPr lang="fr-FR" sz="1400" dirty="0">
              <a:solidFill>
                <a:srgbClr val="000000"/>
              </a:solidFill>
            </a:endParaRPr>
          </a:p>
          <a:p>
            <a:pPr marL="285750" lvl="0" indent="-285750" algn="just">
              <a:buFont typeface="Arial"/>
              <a:buChar char="•"/>
            </a:pPr>
            <a:r>
              <a:rPr lang="fr-FR" sz="1400" i="1" dirty="0" smtClean="0">
                <a:solidFill>
                  <a:srgbClr val="000000"/>
                </a:solidFill>
              </a:rPr>
              <a:t>Obtenir</a:t>
            </a:r>
            <a:r>
              <a:rPr lang="fr-FR" sz="1400" dirty="0">
                <a:solidFill>
                  <a:srgbClr val="000000"/>
                </a:solidFill>
              </a:rPr>
              <a:t> </a:t>
            </a:r>
            <a:r>
              <a:rPr lang="fr-FR" sz="1400" i="1" dirty="0">
                <a:solidFill>
                  <a:srgbClr val="000000"/>
                </a:solidFill>
              </a:rPr>
              <a:t>u</a:t>
            </a:r>
            <a:r>
              <a:rPr lang="fr-FR" sz="1400" i="1" dirty="0" smtClean="0">
                <a:solidFill>
                  <a:srgbClr val="000000"/>
                </a:solidFill>
              </a:rPr>
              <a:t>ne réponse </a:t>
            </a:r>
            <a:r>
              <a:rPr lang="fr-FR" sz="1400" i="1" dirty="0">
                <a:solidFill>
                  <a:srgbClr val="000000"/>
                </a:solidFill>
              </a:rPr>
              <a:t>dans les semaines à venir.</a:t>
            </a:r>
            <a:endParaRPr lang="fr-FR" sz="1400" dirty="0">
              <a:solidFill>
                <a:srgbClr val="000000"/>
              </a:solidFill>
            </a:endParaRPr>
          </a:p>
          <a:p>
            <a:pPr algn="just"/>
            <a:endParaRPr lang="fr-FR" sz="1400" i="1" dirty="0">
              <a:solidFill>
                <a:srgbClr val="000000"/>
              </a:solidFill>
            </a:endParaRPr>
          </a:p>
          <a:p>
            <a:pPr algn="just"/>
            <a:r>
              <a:rPr lang="fr-FR" sz="1400" i="1" dirty="0" smtClean="0">
                <a:solidFill>
                  <a:srgbClr val="000000"/>
                </a:solidFill>
              </a:rPr>
              <a:t>Vous </a:t>
            </a:r>
            <a:r>
              <a:rPr lang="fr-FR" sz="1400" i="1" dirty="0">
                <a:solidFill>
                  <a:srgbClr val="000000"/>
                </a:solidFill>
              </a:rPr>
              <a:t>trouverez ci dessous </a:t>
            </a:r>
            <a:r>
              <a:rPr lang="fr-FR" sz="1400" i="1" dirty="0" smtClean="0">
                <a:solidFill>
                  <a:srgbClr val="000000"/>
                </a:solidFill>
              </a:rPr>
              <a:t> </a:t>
            </a:r>
            <a:r>
              <a:rPr lang="fr-FR" sz="1400" i="1" dirty="0">
                <a:solidFill>
                  <a:srgbClr val="000000"/>
                </a:solidFill>
              </a:rPr>
              <a:t>le document servant de support de présentation, il est en power point après adaptation à votre comité (xx en rouge à modifier) le sauvegarder en PDF, bon travail :   </a:t>
            </a:r>
            <a:endParaRPr lang="fr-FR" sz="1400" dirty="0">
              <a:solidFill>
                <a:srgbClr val="000000"/>
              </a:solidFill>
            </a:endParaRPr>
          </a:p>
        </p:txBody>
      </p:sp>
    </p:spTree>
    <p:extLst>
      <p:ext uri="{BB962C8B-B14F-4D97-AF65-F5344CB8AC3E}">
        <p14:creationId xmlns:p14="http://schemas.microsoft.com/office/powerpoint/2010/main" val="12990775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0479" y="447033"/>
            <a:ext cx="8229600" cy="1252728"/>
          </a:xfrm>
        </p:spPr>
        <p:txBody>
          <a:bodyPr>
            <a:normAutofit/>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Comment soutenir le CDMJSEA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6" name="Grouper 5"/>
          <p:cNvGrpSpPr/>
          <p:nvPr/>
        </p:nvGrpSpPr>
        <p:grpSpPr>
          <a:xfrm>
            <a:off x="212381" y="223657"/>
            <a:ext cx="4098638" cy="609485"/>
            <a:chOff x="3519716" y="6367046"/>
            <a:chExt cx="4098638" cy="513948"/>
          </a:xfrm>
        </p:grpSpPr>
        <p:pic>
          <p:nvPicPr>
            <p:cNvPr id="7" name="Image 6"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8" name="ZoneTexte 7"/>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
        <p:nvSpPr>
          <p:cNvPr id="9" name="Espace réservé du contenu 1"/>
          <p:cNvSpPr>
            <a:spLocks noGrp="1"/>
          </p:cNvSpPr>
          <p:nvPr>
            <p:ph idx="1"/>
          </p:nvPr>
        </p:nvSpPr>
        <p:spPr>
          <a:xfrm>
            <a:off x="111640" y="1684519"/>
            <a:ext cx="9028871" cy="548566"/>
          </a:xfrm>
        </p:spPr>
        <p:txBody>
          <a:bodyPr>
            <a:normAutofit/>
          </a:bodyPr>
          <a:lstStyle/>
          <a:p>
            <a:pPr marL="0" indent="0" algn="ctr">
              <a:buNone/>
            </a:pPr>
            <a:r>
              <a:rPr lang="fr-FR" sz="2600" dirty="0"/>
              <a:t>C</a:t>
            </a:r>
            <a:r>
              <a:rPr lang="fr-FR" sz="2600" dirty="0" smtClean="0"/>
              <a:t>o-construisons ensemble notre partenariat sur ces bases.</a:t>
            </a:r>
            <a:endParaRPr lang="fr-FR" dirty="0"/>
          </a:p>
          <a:p>
            <a:pPr lvl="1">
              <a:buFont typeface="Arial"/>
              <a:buChar char="•"/>
            </a:pPr>
            <a:endParaRPr lang="fr-FR" dirty="0"/>
          </a:p>
        </p:txBody>
      </p:sp>
      <p:sp>
        <p:nvSpPr>
          <p:cNvPr id="10" name="ZoneTexte 9"/>
          <p:cNvSpPr txBox="1"/>
          <p:nvPr/>
        </p:nvSpPr>
        <p:spPr>
          <a:xfrm>
            <a:off x="279100" y="2372640"/>
            <a:ext cx="2721221" cy="615553"/>
          </a:xfrm>
          <a:prstGeom prst="rect">
            <a:avLst/>
          </a:prstGeom>
          <a:solidFill>
            <a:srgbClr val="3366FF"/>
          </a:solidFill>
        </p:spPr>
        <p:txBody>
          <a:bodyPr wrap="square" rtlCol="0">
            <a:spAutoFit/>
          </a:bodyPr>
          <a:lstStyle/>
          <a:p>
            <a:pPr algn="ctr"/>
            <a:r>
              <a:rPr lang="fr-FR" dirty="0" smtClean="0">
                <a:solidFill>
                  <a:schemeClr val="bg1"/>
                </a:solidFill>
              </a:rPr>
              <a:t>Package BRONZE</a:t>
            </a:r>
            <a:endParaRPr lang="fr-FR" dirty="0">
              <a:solidFill>
                <a:schemeClr val="bg1"/>
              </a:solidFill>
            </a:endParaRPr>
          </a:p>
          <a:p>
            <a:pPr algn="ctr"/>
            <a:r>
              <a:rPr lang="fr-FR" sz="1600" dirty="0" smtClean="0">
                <a:solidFill>
                  <a:schemeClr val="bg1"/>
                </a:solidFill>
              </a:rPr>
              <a:t>(1 action au choix)</a:t>
            </a:r>
            <a:endParaRPr lang="fr-FR" sz="1600" dirty="0">
              <a:solidFill>
                <a:schemeClr val="bg1"/>
              </a:solidFill>
            </a:endParaRPr>
          </a:p>
        </p:txBody>
      </p:sp>
      <p:sp>
        <p:nvSpPr>
          <p:cNvPr id="11" name="ZoneTexte 10"/>
          <p:cNvSpPr txBox="1"/>
          <p:nvPr/>
        </p:nvSpPr>
        <p:spPr>
          <a:xfrm>
            <a:off x="3110860" y="2370386"/>
            <a:ext cx="2735176" cy="615553"/>
          </a:xfrm>
          <a:prstGeom prst="rect">
            <a:avLst/>
          </a:prstGeom>
          <a:solidFill>
            <a:srgbClr val="3366FF"/>
          </a:solidFill>
        </p:spPr>
        <p:txBody>
          <a:bodyPr wrap="square" rtlCol="0">
            <a:spAutoFit/>
          </a:bodyPr>
          <a:lstStyle/>
          <a:p>
            <a:pPr algn="ctr"/>
            <a:r>
              <a:rPr lang="fr-FR" dirty="0" smtClean="0">
                <a:solidFill>
                  <a:schemeClr val="bg1"/>
                </a:solidFill>
              </a:rPr>
              <a:t>Package ARGENT</a:t>
            </a:r>
          </a:p>
          <a:p>
            <a:pPr algn="ctr"/>
            <a:r>
              <a:rPr lang="fr-FR" sz="1600" dirty="0" smtClean="0">
                <a:solidFill>
                  <a:schemeClr val="bg1"/>
                </a:solidFill>
              </a:rPr>
              <a:t>(partenariat partiel, 2 actions)</a:t>
            </a:r>
            <a:endParaRPr lang="fr-FR" sz="1600" dirty="0">
              <a:solidFill>
                <a:schemeClr val="bg1"/>
              </a:solidFill>
            </a:endParaRPr>
          </a:p>
        </p:txBody>
      </p:sp>
      <p:sp>
        <p:nvSpPr>
          <p:cNvPr id="12" name="ZoneTexte 11"/>
          <p:cNvSpPr txBox="1"/>
          <p:nvPr/>
        </p:nvSpPr>
        <p:spPr>
          <a:xfrm>
            <a:off x="5928665" y="2384343"/>
            <a:ext cx="2981414" cy="615553"/>
          </a:xfrm>
          <a:prstGeom prst="rect">
            <a:avLst/>
          </a:prstGeom>
          <a:solidFill>
            <a:srgbClr val="3366FF"/>
          </a:solidFill>
        </p:spPr>
        <p:txBody>
          <a:bodyPr wrap="square" rtlCol="0">
            <a:spAutoFit/>
          </a:bodyPr>
          <a:lstStyle/>
          <a:p>
            <a:pPr algn="ctr"/>
            <a:r>
              <a:rPr lang="fr-FR" dirty="0" smtClean="0">
                <a:solidFill>
                  <a:schemeClr val="bg1"/>
                </a:solidFill>
              </a:rPr>
              <a:t>Package OR</a:t>
            </a:r>
          </a:p>
          <a:p>
            <a:pPr algn="ctr"/>
            <a:r>
              <a:rPr lang="fr-FR" sz="1600" dirty="0" smtClean="0">
                <a:solidFill>
                  <a:schemeClr val="bg1"/>
                </a:solidFill>
              </a:rPr>
              <a:t>(Partenaire total)</a:t>
            </a:r>
            <a:endParaRPr lang="fr-FR" sz="1600" dirty="0">
              <a:solidFill>
                <a:schemeClr val="bg1"/>
              </a:solidFill>
            </a:endParaRPr>
          </a:p>
        </p:txBody>
      </p:sp>
      <p:sp>
        <p:nvSpPr>
          <p:cNvPr id="13" name="ZoneTexte 12"/>
          <p:cNvSpPr txBox="1"/>
          <p:nvPr/>
        </p:nvSpPr>
        <p:spPr>
          <a:xfrm>
            <a:off x="279100" y="3112349"/>
            <a:ext cx="2721221" cy="2769989"/>
          </a:xfrm>
          <a:prstGeom prst="rect">
            <a:avLst/>
          </a:prstGeom>
          <a:solidFill>
            <a:schemeClr val="bg1">
              <a:lumMod val="85000"/>
            </a:schemeClr>
          </a:solidFill>
        </p:spPr>
        <p:txBody>
          <a:bodyPr wrap="square" rtlCol="0">
            <a:spAutoFit/>
          </a:bodyPr>
          <a:lstStyle/>
          <a:p>
            <a:r>
              <a:rPr lang="fr-FR" sz="1100" dirty="0" smtClean="0"/>
              <a:t>Mise en avant : </a:t>
            </a:r>
            <a:r>
              <a:rPr lang="fr-FR" sz="1100" b="1" dirty="0" smtClean="0"/>
              <a:t>votre Logo</a:t>
            </a:r>
          </a:p>
          <a:p>
            <a:endParaRPr lang="fr-FR" sz="1100" dirty="0" smtClean="0"/>
          </a:p>
          <a:p>
            <a:r>
              <a:rPr lang="fr-FR" sz="1100" b="1" dirty="0" smtClean="0"/>
              <a:t>PROMOTION  </a:t>
            </a:r>
            <a:r>
              <a:rPr lang="fr-FR" sz="1100" dirty="0" smtClean="0"/>
              <a:t>: affiche, flyers,</a:t>
            </a:r>
          </a:p>
          <a:p>
            <a:endParaRPr lang="fr-FR" sz="1100" dirty="0" smtClean="0"/>
          </a:p>
          <a:p>
            <a:r>
              <a:rPr lang="fr-FR" sz="1100" b="1" dirty="0" smtClean="0"/>
              <a:t>SIGNALETIQUE</a:t>
            </a:r>
            <a:r>
              <a:rPr lang="fr-FR" sz="1100" dirty="0" smtClean="0"/>
              <a:t> : Banderoles,</a:t>
            </a:r>
          </a:p>
          <a:p>
            <a:endParaRPr lang="fr-FR" sz="1100" dirty="0" smtClean="0"/>
          </a:p>
          <a:p>
            <a:r>
              <a:rPr lang="fr-FR" sz="1100" b="1" dirty="0" smtClean="0"/>
              <a:t>MULTIMEDIA</a:t>
            </a:r>
            <a:r>
              <a:rPr lang="fr-FR" sz="1100" dirty="0" smtClean="0"/>
              <a:t> : plaquette adhèrent, relance</a:t>
            </a:r>
          </a:p>
          <a:p>
            <a:endParaRPr lang="fr-FR" sz="1100" dirty="0" smtClean="0"/>
          </a:p>
          <a:p>
            <a:endParaRPr lang="fr-FR" sz="1100" dirty="0"/>
          </a:p>
          <a:p>
            <a:endParaRPr lang="fr-FR" sz="1100" dirty="0" smtClean="0"/>
          </a:p>
          <a:p>
            <a:endParaRPr lang="fr-FR" sz="1100" dirty="0"/>
          </a:p>
          <a:p>
            <a:endParaRPr lang="fr-FR" sz="1100" dirty="0" smtClean="0"/>
          </a:p>
          <a:p>
            <a:endParaRPr lang="fr-FR" sz="1400" dirty="0"/>
          </a:p>
          <a:p>
            <a:pPr algn="ctr"/>
            <a:r>
              <a:rPr lang="fr-FR" sz="1400" dirty="0" smtClean="0"/>
              <a:t>MENTION</a:t>
            </a:r>
            <a:r>
              <a:rPr lang="fr-FR" sz="1400" b="1" dirty="0" smtClean="0"/>
              <a:t> </a:t>
            </a:r>
          </a:p>
          <a:p>
            <a:pPr algn="ctr"/>
            <a:r>
              <a:rPr lang="fr-FR" sz="1400" b="1" dirty="0" smtClean="0"/>
              <a:t>« PARTENAIRE DE L’ACTION »</a:t>
            </a:r>
            <a:endParaRPr lang="fr-FR" sz="1400" b="1" dirty="0"/>
          </a:p>
        </p:txBody>
      </p:sp>
      <p:sp>
        <p:nvSpPr>
          <p:cNvPr id="14" name="ZoneTexte 13"/>
          <p:cNvSpPr txBox="1"/>
          <p:nvPr/>
        </p:nvSpPr>
        <p:spPr>
          <a:xfrm>
            <a:off x="195369" y="5917658"/>
            <a:ext cx="3125915" cy="461665"/>
          </a:xfrm>
          <a:prstGeom prst="rect">
            <a:avLst/>
          </a:prstGeom>
          <a:noFill/>
        </p:spPr>
        <p:txBody>
          <a:bodyPr wrap="square" rtlCol="0">
            <a:spAutoFit/>
          </a:bodyPr>
          <a:lstStyle/>
          <a:p>
            <a:pPr marL="171450" indent="-171450">
              <a:buFont typeface="Arial"/>
              <a:buChar char="•"/>
            </a:pPr>
            <a:r>
              <a:rPr lang="fr-FR" sz="1200" dirty="0" smtClean="0"/>
              <a:t>Conventionnement sur 1 an,</a:t>
            </a:r>
          </a:p>
          <a:p>
            <a:pPr marL="171450" indent="-171450">
              <a:buFont typeface="Arial"/>
              <a:buChar char="•"/>
            </a:pPr>
            <a:r>
              <a:rPr lang="fr-FR" sz="1200" dirty="0" smtClean="0"/>
              <a:t>Financement numéraire ou aide matériel </a:t>
            </a:r>
            <a:endParaRPr lang="fr-FR" sz="1200" dirty="0"/>
          </a:p>
        </p:txBody>
      </p:sp>
      <p:sp>
        <p:nvSpPr>
          <p:cNvPr id="15" name="ZoneTexte 14"/>
          <p:cNvSpPr txBox="1"/>
          <p:nvPr/>
        </p:nvSpPr>
        <p:spPr>
          <a:xfrm>
            <a:off x="3110860" y="3125179"/>
            <a:ext cx="2721221" cy="2816156"/>
          </a:xfrm>
          <a:prstGeom prst="rect">
            <a:avLst/>
          </a:prstGeom>
          <a:solidFill>
            <a:schemeClr val="bg1">
              <a:lumMod val="85000"/>
            </a:schemeClr>
          </a:solidFill>
        </p:spPr>
        <p:txBody>
          <a:bodyPr wrap="square" rtlCol="0">
            <a:spAutoFit/>
          </a:bodyPr>
          <a:lstStyle/>
          <a:p>
            <a:r>
              <a:rPr lang="fr-FR" sz="1100" dirty="0" smtClean="0"/>
              <a:t>Mise en avant : </a:t>
            </a:r>
            <a:r>
              <a:rPr lang="fr-FR" sz="1100" b="1" dirty="0" smtClean="0"/>
              <a:t>votre Logo, votre marque,</a:t>
            </a:r>
          </a:p>
          <a:p>
            <a:endParaRPr lang="fr-FR" sz="1100" dirty="0" smtClean="0"/>
          </a:p>
          <a:p>
            <a:r>
              <a:rPr lang="fr-FR" sz="1100" b="1" dirty="0" smtClean="0"/>
              <a:t>PROMOTION  </a:t>
            </a:r>
            <a:r>
              <a:rPr lang="fr-FR" sz="1100" dirty="0" smtClean="0"/>
              <a:t>:   supports de COM, courrier, mails, manifestations.</a:t>
            </a:r>
          </a:p>
          <a:p>
            <a:endParaRPr lang="fr-FR" sz="1100" dirty="0" smtClean="0"/>
          </a:p>
          <a:p>
            <a:r>
              <a:rPr lang="fr-FR" sz="1100" b="1" dirty="0" smtClean="0"/>
              <a:t>SIGNALETIQUE</a:t>
            </a:r>
            <a:r>
              <a:rPr lang="fr-FR" sz="1100" dirty="0" smtClean="0"/>
              <a:t> : Banderoles jusqu’à 3 emplacements,</a:t>
            </a:r>
          </a:p>
          <a:p>
            <a:endParaRPr lang="fr-FR" sz="1100" dirty="0" smtClean="0"/>
          </a:p>
          <a:p>
            <a:r>
              <a:rPr lang="fr-FR" sz="1100" b="1" dirty="0" smtClean="0"/>
              <a:t>MULTIMEDIA</a:t>
            </a:r>
            <a:r>
              <a:rPr lang="fr-FR" sz="1100" dirty="0" smtClean="0"/>
              <a:t> : Newsletter CDMJSEA41</a:t>
            </a:r>
          </a:p>
          <a:p>
            <a:endParaRPr lang="fr-FR" sz="1100" dirty="0" smtClean="0"/>
          </a:p>
          <a:p>
            <a:r>
              <a:rPr lang="fr-FR" sz="1100" b="1" dirty="0"/>
              <a:t>INVITATION</a:t>
            </a:r>
            <a:r>
              <a:rPr lang="fr-FR" sz="1100" dirty="0"/>
              <a:t> :</a:t>
            </a:r>
            <a:r>
              <a:rPr lang="fr-FR" sz="1400" dirty="0"/>
              <a:t> </a:t>
            </a:r>
            <a:r>
              <a:rPr lang="fr-FR" sz="1100" dirty="0"/>
              <a:t>présentation simple de votre entreprise</a:t>
            </a:r>
            <a:r>
              <a:rPr lang="fr-FR" sz="1100" dirty="0" smtClean="0"/>
              <a:t>,</a:t>
            </a:r>
            <a:endParaRPr lang="fr-FR" sz="1100" dirty="0"/>
          </a:p>
          <a:p>
            <a:endParaRPr lang="fr-FR" sz="1400" dirty="0" smtClean="0"/>
          </a:p>
          <a:p>
            <a:pPr algn="ctr"/>
            <a:r>
              <a:rPr lang="fr-FR" sz="1400" dirty="0" smtClean="0"/>
              <a:t>MENTION</a:t>
            </a:r>
            <a:r>
              <a:rPr lang="fr-FR" sz="1400" b="1" dirty="0" smtClean="0"/>
              <a:t> </a:t>
            </a:r>
          </a:p>
          <a:p>
            <a:pPr algn="ctr"/>
            <a:r>
              <a:rPr lang="fr-FR" sz="1400" b="1" dirty="0" smtClean="0"/>
              <a:t>« PARTENAIRE Du CDMJSEA</a:t>
            </a:r>
            <a:r>
              <a:rPr lang="fr-FR" sz="1400" b="1" dirty="0" smtClean="0">
                <a:solidFill>
                  <a:srgbClr val="FF0000"/>
                </a:solidFill>
              </a:rPr>
              <a:t>XX</a:t>
            </a:r>
            <a:r>
              <a:rPr lang="fr-FR" sz="1400" b="1" dirty="0" smtClean="0"/>
              <a:t> »</a:t>
            </a:r>
            <a:endParaRPr lang="fr-FR" sz="1400" b="1" dirty="0"/>
          </a:p>
        </p:txBody>
      </p:sp>
      <p:sp>
        <p:nvSpPr>
          <p:cNvPr id="16" name="ZoneTexte 15"/>
          <p:cNvSpPr txBox="1"/>
          <p:nvPr/>
        </p:nvSpPr>
        <p:spPr>
          <a:xfrm>
            <a:off x="5928666" y="3151966"/>
            <a:ext cx="2981414" cy="2754600"/>
          </a:xfrm>
          <a:prstGeom prst="rect">
            <a:avLst/>
          </a:prstGeom>
          <a:solidFill>
            <a:schemeClr val="bg1">
              <a:lumMod val="85000"/>
            </a:schemeClr>
          </a:solidFill>
        </p:spPr>
        <p:txBody>
          <a:bodyPr wrap="square" rtlCol="0">
            <a:spAutoFit/>
          </a:bodyPr>
          <a:lstStyle/>
          <a:p>
            <a:r>
              <a:rPr lang="fr-FR" sz="1100" dirty="0" smtClean="0"/>
              <a:t>Mise en avant : </a:t>
            </a:r>
            <a:r>
              <a:rPr lang="fr-FR" sz="1100" b="1" dirty="0" smtClean="0"/>
              <a:t>votre Logo, votre marque et animation évènementielle en </a:t>
            </a:r>
            <a:r>
              <a:rPr lang="fr-FR" sz="1100" b="1" dirty="0"/>
              <a:t> </a:t>
            </a:r>
            <a:r>
              <a:rPr lang="fr-FR" sz="1100" b="1" dirty="0" smtClean="0"/>
              <a:t>AG l,</a:t>
            </a:r>
          </a:p>
          <a:p>
            <a:endParaRPr lang="fr-FR" sz="1100" dirty="0"/>
          </a:p>
          <a:p>
            <a:pPr algn="ctr"/>
            <a:r>
              <a:rPr lang="fr-FR" sz="1400" b="1" u="sng" dirty="0" smtClean="0"/>
              <a:t>PACKAGE ARGENT</a:t>
            </a:r>
          </a:p>
          <a:p>
            <a:pPr algn="ctr"/>
            <a:r>
              <a:rPr lang="fr-FR" sz="1400" b="1" dirty="0" smtClean="0"/>
              <a:t>+ </a:t>
            </a:r>
          </a:p>
          <a:p>
            <a:pPr algn="ctr"/>
            <a:endParaRPr lang="fr-FR" sz="1400" dirty="0" smtClean="0"/>
          </a:p>
          <a:p>
            <a:pPr algn="ctr"/>
            <a:r>
              <a:rPr lang="fr-FR" sz="1400" b="1" dirty="0"/>
              <a:t>INVITATION</a:t>
            </a:r>
            <a:r>
              <a:rPr lang="fr-FR" sz="1400" dirty="0"/>
              <a:t> : promotion  de votre entreprise en Ag </a:t>
            </a:r>
            <a:r>
              <a:rPr lang="fr-FR" sz="1400" dirty="0" smtClean="0"/>
              <a:t>département et plaquette assemblée générale.</a:t>
            </a:r>
          </a:p>
          <a:p>
            <a:pPr algn="ctr"/>
            <a:endParaRPr lang="fr-FR" sz="1400" dirty="0" smtClean="0"/>
          </a:p>
          <a:p>
            <a:pPr algn="ctr"/>
            <a:r>
              <a:rPr lang="fr-FR" sz="1400" dirty="0" smtClean="0"/>
              <a:t>MENTION</a:t>
            </a:r>
            <a:endParaRPr lang="fr-FR" sz="1400" b="1" dirty="0"/>
          </a:p>
          <a:p>
            <a:pPr algn="ctr"/>
            <a:r>
              <a:rPr lang="fr-FR" sz="1400" b="1" dirty="0" smtClean="0"/>
              <a:t>« PARTENAIRE MAJEUR du CDMJSEA</a:t>
            </a:r>
            <a:r>
              <a:rPr lang="fr-FR" sz="1400" b="1" dirty="0" smtClean="0">
                <a:solidFill>
                  <a:srgbClr val="FF0000"/>
                </a:solidFill>
              </a:rPr>
              <a:t>XX</a:t>
            </a:r>
            <a:r>
              <a:rPr lang="fr-FR" sz="1400" b="1" dirty="0" smtClean="0"/>
              <a:t>  »</a:t>
            </a:r>
            <a:endParaRPr lang="fr-FR" sz="1400" b="1" dirty="0"/>
          </a:p>
        </p:txBody>
      </p:sp>
      <p:sp>
        <p:nvSpPr>
          <p:cNvPr id="17" name="ZoneTexte 16"/>
          <p:cNvSpPr txBox="1"/>
          <p:nvPr/>
        </p:nvSpPr>
        <p:spPr>
          <a:xfrm>
            <a:off x="3068994" y="5916531"/>
            <a:ext cx="3125915" cy="461665"/>
          </a:xfrm>
          <a:prstGeom prst="rect">
            <a:avLst/>
          </a:prstGeom>
          <a:noFill/>
        </p:spPr>
        <p:txBody>
          <a:bodyPr wrap="square" rtlCol="0">
            <a:spAutoFit/>
          </a:bodyPr>
          <a:lstStyle/>
          <a:p>
            <a:pPr marL="171450" indent="-171450">
              <a:buFont typeface="Arial"/>
              <a:buChar char="•"/>
            </a:pPr>
            <a:r>
              <a:rPr lang="fr-FR" sz="1200" dirty="0" smtClean="0"/>
              <a:t>Conventionnement sur 1 an,</a:t>
            </a:r>
          </a:p>
          <a:p>
            <a:pPr marL="171450" indent="-171450">
              <a:buFont typeface="Arial"/>
              <a:buChar char="•"/>
            </a:pPr>
            <a:r>
              <a:rPr lang="fr-FR" sz="1200" dirty="0" smtClean="0"/>
              <a:t>Financement numéraire ou aide matériel </a:t>
            </a:r>
            <a:endParaRPr lang="fr-FR" sz="1200" dirty="0"/>
          </a:p>
        </p:txBody>
      </p:sp>
      <p:sp>
        <p:nvSpPr>
          <p:cNvPr id="18" name="ZoneTexte 17"/>
          <p:cNvSpPr txBox="1"/>
          <p:nvPr/>
        </p:nvSpPr>
        <p:spPr>
          <a:xfrm>
            <a:off x="5956574" y="5915404"/>
            <a:ext cx="3125915" cy="461665"/>
          </a:xfrm>
          <a:prstGeom prst="rect">
            <a:avLst/>
          </a:prstGeom>
          <a:noFill/>
        </p:spPr>
        <p:txBody>
          <a:bodyPr wrap="square" rtlCol="0">
            <a:spAutoFit/>
          </a:bodyPr>
          <a:lstStyle/>
          <a:p>
            <a:pPr marL="171450" indent="-171450">
              <a:buFont typeface="Arial"/>
              <a:buChar char="•"/>
            </a:pPr>
            <a:r>
              <a:rPr lang="fr-FR" sz="1200" dirty="0" smtClean="0"/>
              <a:t>Conventionnement sur 2 ans,</a:t>
            </a:r>
          </a:p>
          <a:p>
            <a:pPr marL="171450" indent="-171450">
              <a:buFont typeface="Arial"/>
              <a:buChar char="•"/>
            </a:pPr>
            <a:r>
              <a:rPr lang="fr-FR" sz="1200" dirty="0" smtClean="0"/>
              <a:t>Financement numéraire ou aide matériel </a:t>
            </a:r>
            <a:endParaRPr lang="fr-FR" sz="1200" dirty="0"/>
          </a:p>
        </p:txBody>
      </p:sp>
      <p:sp>
        <p:nvSpPr>
          <p:cNvPr id="19" name="ZoneTexte 18"/>
          <p:cNvSpPr txBox="1"/>
          <p:nvPr/>
        </p:nvSpPr>
        <p:spPr>
          <a:xfrm>
            <a:off x="279100" y="6377012"/>
            <a:ext cx="2748030" cy="369332"/>
          </a:xfrm>
          <a:prstGeom prst="rect">
            <a:avLst/>
          </a:prstGeom>
          <a:solidFill>
            <a:schemeClr val="bg1">
              <a:lumMod val="85000"/>
            </a:schemeClr>
          </a:solidFill>
        </p:spPr>
        <p:txBody>
          <a:bodyPr wrap="square" rtlCol="0">
            <a:spAutoFit/>
          </a:bodyPr>
          <a:lstStyle/>
          <a:p>
            <a:pPr algn="ctr"/>
            <a:r>
              <a:rPr lang="fr-FR" dirty="0" smtClean="0">
                <a:solidFill>
                  <a:schemeClr val="accent5">
                    <a:lumMod val="75000"/>
                  </a:schemeClr>
                </a:solidFill>
              </a:rPr>
              <a:t>500 €/an</a:t>
            </a:r>
            <a:endParaRPr lang="fr-FR" dirty="0">
              <a:solidFill>
                <a:schemeClr val="accent5">
                  <a:lumMod val="75000"/>
                </a:schemeClr>
              </a:solidFill>
            </a:endParaRPr>
          </a:p>
        </p:txBody>
      </p:sp>
      <p:sp>
        <p:nvSpPr>
          <p:cNvPr id="20" name="ZoneTexte 19"/>
          <p:cNvSpPr txBox="1"/>
          <p:nvPr/>
        </p:nvSpPr>
        <p:spPr>
          <a:xfrm>
            <a:off x="3124815" y="6389842"/>
            <a:ext cx="2748030" cy="369332"/>
          </a:xfrm>
          <a:prstGeom prst="rect">
            <a:avLst/>
          </a:prstGeom>
          <a:solidFill>
            <a:schemeClr val="bg1">
              <a:lumMod val="85000"/>
            </a:schemeClr>
          </a:solidFill>
        </p:spPr>
        <p:txBody>
          <a:bodyPr wrap="square" rtlCol="0">
            <a:spAutoFit/>
          </a:bodyPr>
          <a:lstStyle/>
          <a:p>
            <a:pPr algn="ctr"/>
            <a:r>
              <a:rPr lang="fr-FR" dirty="0" smtClean="0">
                <a:solidFill>
                  <a:schemeClr val="accent5">
                    <a:lumMod val="75000"/>
                  </a:schemeClr>
                </a:solidFill>
              </a:rPr>
              <a:t>1000 €/an</a:t>
            </a:r>
            <a:endParaRPr lang="fr-FR" dirty="0">
              <a:solidFill>
                <a:schemeClr val="accent5">
                  <a:lumMod val="75000"/>
                </a:schemeClr>
              </a:solidFill>
            </a:endParaRPr>
          </a:p>
        </p:txBody>
      </p:sp>
      <p:sp>
        <p:nvSpPr>
          <p:cNvPr id="21" name="ZoneTexte 20"/>
          <p:cNvSpPr txBox="1"/>
          <p:nvPr/>
        </p:nvSpPr>
        <p:spPr>
          <a:xfrm>
            <a:off x="5970529" y="6388715"/>
            <a:ext cx="2887581" cy="369332"/>
          </a:xfrm>
          <a:prstGeom prst="rect">
            <a:avLst/>
          </a:prstGeom>
          <a:solidFill>
            <a:schemeClr val="bg1">
              <a:lumMod val="85000"/>
            </a:schemeClr>
          </a:solidFill>
        </p:spPr>
        <p:txBody>
          <a:bodyPr wrap="square" rtlCol="0">
            <a:spAutoFit/>
          </a:bodyPr>
          <a:lstStyle/>
          <a:p>
            <a:pPr algn="ctr"/>
            <a:r>
              <a:rPr lang="fr-FR" dirty="0">
                <a:solidFill>
                  <a:schemeClr val="accent5">
                    <a:lumMod val="75000"/>
                  </a:schemeClr>
                </a:solidFill>
              </a:rPr>
              <a:t>1</a:t>
            </a:r>
            <a:r>
              <a:rPr lang="fr-FR" dirty="0" smtClean="0">
                <a:solidFill>
                  <a:schemeClr val="accent5">
                    <a:lumMod val="75000"/>
                  </a:schemeClr>
                </a:solidFill>
              </a:rPr>
              <a:t>500 €/an</a:t>
            </a:r>
            <a:endParaRPr lang="fr-FR" dirty="0">
              <a:solidFill>
                <a:schemeClr val="accent5">
                  <a:lumMod val="75000"/>
                </a:schemeClr>
              </a:solidFill>
            </a:endParaRPr>
          </a:p>
        </p:txBody>
      </p:sp>
    </p:spTree>
    <p:extLst>
      <p:ext uri="{BB962C8B-B14F-4D97-AF65-F5344CB8AC3E}">
        <p14:creationId xmlns:p14="http://schemas.microsoft.com/office/powerpoint/2010/main" val="7611551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54885" y="477898"/>
            <a:ext cx="8229600" cy="1252728"/>
          </a:xfrm>
        </p:spPr>
        <p:txBody>
          <a:bodyPr>
            <a:normAutofit/>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Votre contact au CDMJSEA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6" name="Grouper 5"/>
          <p:cNvGrpSpPr/>
          <p:nvPr/>
        </p:nvGrpSpPr>
        <p:grpSpPr>
          <a:xfrm>
            <a:off x="212381" y="223657"/>
            <a:ext cx="4098638" cy="609485"/>
            <a:chOff x="3519716" y="6367046"/>
            <a:chExt cx="4098638" cy="513948"/>
          </a:xfrm>
        </p:grpSpPr>
        <p:pic>
          <p:nvPicPr>
            <p:cNvPr id="7" name="Image 6"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8" name="ZoneTexte 7"/>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pic>
        <p:nvPicPr>
          <p:cNvPr id="10" name="Image 9"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81470" y="1744582"/>
            <a:ext cx="1246215" cy="976938"/>
          </a:xfrm>
          <a:prstGeom prst="rect">
            <a:avLst/>
          </a:prstGeom>
        </p:spPr>
      </p:pic>
      <p:pic>
        <p:nvPicPr>
          <p:cNvPr id="12" name="Image 11" descr="Sans titrejeux arc.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66" y="2692342"/>
            <a:ext cx="8630980" cy="4161747"/>
          </a:xfrm>
          <a:prstGeom prst="rect">
            <a:avLst/>
          </a:prstGeom>
        </p:spPr>
      </p:pic>
      <p:sp>
        <p:nvSpPr>
          <p:cNvPr id="13" name="ZoneTexte 12"/>
          <p:cNvSpPr txBox="1"/>
          <p:nvPr/>
        </p:nvSpPr>
        <p:spPr>
          <a:xfrm>
            <a:off x="2204886" y="1730630"/>
            <a:ext cx="4943631" cy="830997"/>
          </a:xfrm>
          <a:prstGeom prst="rect">
            <a:avLst/>
          </a:prstGeom>
          <a:noFill/>
        </p:spPr>
        <p:txBody>
          <a:bodyPr wrap="none" rtlCol="0">
            <a:spAutoFit/>
          </a:bodyPr>
          <a:lstStyle/>
          <a:p>
            <a:r>
              <a:rPr lang="fr-FR" sz="2400" b="1" dirty="0" smtClean="0">
                <a:solidFill>
                  <a:srgbClr val="FF0000"/>
                </a:solidFill>
              </a:rPr>
              <a:t>XXXXXX XXXXXX</a:t>
            </a:r>
            <a:r>
              <a:rPr lang="fr-FR" sz="2400" b="1" dirty="0" smtClean="0"/>
              <a:t> </a:t>
            </a:r>
          </a:p>
          <a:p>
            <a:r>
              <a:rPr lang="fr-FR" sz="2400" dirty="0" smtClean="0"/>
              <a:t> Président CDMJSEA</a:t>
            </a:r>
            <a:r>
              <a:rPr lang="fr-FR" sz="2400" dirty="0" smtClean="0">
                <a:solidFill>
                  <a:srgbClr val="FF0000"/>
                </a:solidFill>
              </a:rPr>
              <a:t>XX</a:t>
            </a:r>
            <a:r>
              <a:rPr lang="fr-FR" sz="2400" dirty="0" smtClean="0"/>
              <a:t> 06</a:t>
            </a:r>
            <a:r>
              <a:rPr lang="fr-FR" sz="2400" dirty="0" smtClean="0">
                <a:solidFill>
                  <a:srgbClr val="FF0000"/>
                </a:solidFill>
              </a:rPr>
              <a:t>XXXXXXXX</a:t>
            </a:r>
            <a:endParaRPr lang="fr-FR" sz="2400" dirty="0"/>
          </a:p>
        </p:txBody>
      </p:sp>
    </p:spTree>
    <p:extLst>
      <p:ext uri="{BB962C8B-B14F-4D97-AF65-F5344CB8AC3E}">
        <p14:creationId xmlns:p14="http://schemas.microsoft.com/office/powerpoint/2010/main" val="2839057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66969" y="5959540"/>
            <a:ext cx="7395616" cy="1144496"/>
          </a:xfrm>
        </p:spPr>
        <p:txBody>
          <a:bodyPr>
            <a:noAutofit/>
          </a:bodyPr>
          <a:lstStyle/>
          <a:p>
            <a:r>
              <a:rPr lang="fr-FR" sz="2400" dirty="0" smtClean="0">
                <a:solidFill>
                  <a:schemeClr val="bg2">
                    <a:lumMod val="50000"/>
                  </a:schemeClr>
                </a:solidFill>
              </a:rPr>
              <a:t>Comité  </a:t>
            </a:r>
            <a:r>
              <a:rPr lang="fr-FR" sz="2400" dirty="0">
                <a:solidFill>
                  <a:schemeClr val="bg2">
                    <a:lumMod val="50000"/>
                  </a:schemeClr>
                </a:solidFill>
              </a:rPr>
              <a:t>d</a:t>
            </a:r>
            <a:r>
              <a:rPr lang="fr-FR" sz="2400" dirty="0" smtClean="0">
                <a:solidFill>
                  <a:schemeClr val="bg2">
                    <a:lumMod val="50000"/>
                  </a:schemeClr>
                </a:solidFill>
              </a:rPr>
              <a:t>épartemental des médaillés de la jeunesse des sports et de l’engagement associatif du</a:t>
            </a:r>
            <a:r>
              <a:rPr lang="fr-FR" sz="2400" dirty="0" smtClean="0">
                <a:solidFill>
                  <a:srgbClr val="FF0000"/>
                </a:solidFill>
              </a:rPr>
              <a:t> </a:t>
            </a:r>
            <a:r>
              <a:rPr lang="fr-FR" sz="2400" dirty="0" err="1" smtClean="0">
                <a:solidFill>
                  <a:srgbClr val="FF0000"/>
                </a:solidFill>
              </a:rPr>
              <a:t>xxxxxxx</a:t>
            </a:r>
            <a:r>
              <a:rPr lang="fr-FR" sz="2400" dirty="0" smtClean="0">
                <a:solidFill>
                  <a:schemeClr val="bg2">
                    <a:lumMod val="50000"/>
                  </a:schemeClr>
                </a:solidFill>
              </a:rPr>
              <a:t>.</a:t>
            </a:r>
            <a:endParaRPr lang="fr-FR" sz="2400" dirty="0">
              <a:solidFill>
                <a:schemeClr val="bg2">
                  <a:lumMod val="50000"/>
                </a:schemeClr>
              </a:solidFill>
            </a:endParaRPr>
          </a:p>
        </p:txBody>
      </p:sp>
      <p:pic>
        <p:nvPicPr>
          <p:cNvPr id="4" name="Imag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 y="5694356"/>
            <a:ext cx="1496114" cy="1163644"/>
          </a:xfrm>
          <a:prstGeom prst="rect">
            <a:avLst/>
          </a:prstGeom>
        </p:spPr>
      </p:pic>
      <p:pic>
        <p:nvPicPr>
          <p:cNvPr id="6" name="Image 5" descr="Image_article_MEN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15" y="1489856"/>
            <a:ext cx="8735817" cy="3476506"/>
          </a:xfrm>
          <a:prstGeom prst="rect">
            <a:avLst/>
          </a:prstGeom>
        </p:spPr>
      </p:pic>
      <p:sp>
        <p:nvSpPr>
          <p:cNvPr id="7" name="ZoneTexte 6"/>
          <p:cNvSpPr txBox="1"/>
          <p:nvPr/>
        </p:nvSpPr>
        <p:spPr>
          <a:xfrm rot="21101557">
            <a:off x="1552723" y="425322"/>
            <a:ext cx="6784786" cy="646331"/>
          </a:xfrm>
          <a:prstGeom prst="rect">
            <a:avLst/>
          </a:prstGeom>
          <a:noFill/>
        </p:spPr>
        <p:txBody>
          <a:bodyPr wrap="square" rtlCol="0">
            <a:spAutoFit/>
          </a:bodyPr>
          <a:lstStyle/>
          <a:p>
            <a:r>
              <a:rPr lang="fr-F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Symbols"/>
                <a:cs typeface="Apple Symbols"/>
              </a:rPr>
              <a:t>CDMJSEA</a:t>
            </a:r>
            <a:r>
              <a:rPr lang="fr-FR" sz="3600" i="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pple Symbols"/>
                <a:cs typeface="Apple Symbols"/>
              </a:rPr>
              <a:t>XX</a:t>
            </a:r>
            <a:r>
              <a:rPr lang="fr-F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Symbols"/>
                <a:cs typeface="Apple Symbols"/>
              </a:rPr>
              <a:t> OFFRE PARTENARIALE</a:t>
            </a:r>
            <a:endParaRPr lang="fr-F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Symbols"/>
              <a:cs typeface="Apple Symbols"/>
            </a:endParaRPr>
          </a:p>
        </p:txBody>
      </p:sp>
    </p:spTree>
    <p:extLst>
      <p:ext uri="{BB962C8B-B14F-4D97-AF65-F5344CB8AC3E}">
        <p14:creationId xmlns:p14="http://schemas.microsoft.com/office/powerpoint/2010/main" val="22449945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677" y="2354455"/>
            <a:ext cx="8791583" cy="4917025"/>
          </a:xfrm>
        </p:spPr>
        <p:txBody>
          <a:bodyPr>
            <a:normAutofit/>
          </a:bodyPr>
          <a:lstStyle/>
          <a:p>
            <a:pPr algn="just">
              <a:buFont typeface="Wingdings" charset="2"/>
              <a:buChar char="ü"/>
            </a:pPr>
            <a:r>
              <a:rPr lang="fr-FR" dirty="0"/>
              <a:t>Porteur du projet le comité CDMJSEA41 appartient à la Fédération Française des médaillés de la Jeunesse, des Sports et de l’Engagement associatif reconnue d’Utilité Publique, il regroupe les titulaires d’une distinction ministérielle et œuvre principalement à la cohésion sociale</a:t>
            </a:r>
            <a:r>
              <a:rPr lang="fr-FR" dirty="0" smtClean="0"/>
              <a:t>.</a:t>
            </a:r>
          </a:p>
          <a:p>
            <a:pPr marL="0" indent="0" algn="just">
              <a:buNone/>
            </a:pPr>
            <a:endParaRPr lang="fr-FR" dirty="0"/>
          </a:p>
          <a:p>
            <a:pPr algn="just">
              <a:buFont typeface="Wingdings" charset="2"/>
              <a:buChar char="ü"/>
            </a:pPr>
            <a:r>
              <a:rPr lang="fr-FR" dirty="0"/>
              <a:t>Il recrute dans les mouvements de Jeunesse, les associations sportives, les mouvements d’éducation populaire et l’engagement associatif et s’adresse à tout public concerné par l’engagement associatif en général</a:t>
            </a:r>
            <a:r>
              <a:rPr lang="fr-FR" dirty="0" smtClean="0"/>
              <a:t>.</a:t>
            </a:r>
            <a:endParaRPr lang="fr-FR" dirty="0"/>
          </a:p>
        </p:txBody>
      </p:sp>
      <p:sp>
        <p:nvSpPr>
          <p:cNvPr id="3" name="Titre 2"/>
          <p:cNvSpPr>
            <a:spLocks noGrp="1"/>
          </p:cNvSpPr>
          <p:nvPr>
            <p:ph type="title"/>
          </p:nvPr>
        </p:nvSpPr>
        <p:spPr>
          <a:xfrm>
            <a:off x="526975" y="589554"/>
            <a:ext cx="8229600" cy="1252728"/>
          </a:xfrm>
        </p:spPr>
        <p:txBody>
          <a:bodyPr>
            <a:normAutofit/>
          </a:bodyPr>
          <a:lstStyle/>
          <a:p>
            <a:r>
              <a:rPr lang="fr-FR" sz="4800"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Qu’est que le Comité FFMJSEA </a:t>
            </a:r>
            <a:r>
              <a:rPr lang="fr-FR" sz="4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sz="4800"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endParaRPr>
          </a:p>
        </p:txBody>
      </p:sp>
      <p:grpSp>
        <p:nvGrpSpPr>
          <p:cNvPr id="11" name="Grouper 10"/>
          <p:cNvGrpSpPr/>
          <p:nvPr/>
        </p:nvGrpSpPr>
        <p:grpSpPr>
          <a:xfrm>
            <a:off x="225231" y="222530"/>
            <a:ext cx="4098638" cy="609485"/>
            <a:chOff x="3519716" y="6367046"/>
            <a:chExt cx="4098638" cy="513948"/>
          </a:xfrm>
        </p:grpSpPr>
        <p:pic>
          <p:nvPicPr>
            <p:cNvPr id="12" name="Image 11"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13" name="ZoneTexte 12"/>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180684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1416" y="2466112"/>
            <a:ext cx="8624176" cy="3450696"/>
          </a:xfrm>
        </p:spPr>
        <p:txBody>
          <a:bodyPr>
            <a:normAutofit lnSpcReduction="10000"/>
          </a:bodyPr>
          <a:lstStyle/>
          <a:p>
            <a:pPr algn="just">
              <a:buFont typeface="Wingdings" charset="2"/>
              <a:buChar char="ü"/>
            </a:pPr>
            <a:r>
              <a:rPr lang="fr-FR" dirty="0"/>
              <a:t>Au travers de notre projet nous souhaitons promouvoir la citoyenneté, le civisme et la solidarité, notre projet a pour ambition de défendre et promouvoir </a:t>
            </a:r>
            <a:r>
              <a:rPr lang="fr-FR" sz="2800" i="1" u="sng" dirty="0"/>
              <a:t>« la reconnaissance sociale, individuelle et collective ». </a:t>
            </a:r>
            <a:endParaRPr lang="fr-FR" sz="2800" i="1" u="sng" dirty="0" smtClean="0"/>
          </a:p>
          <a:p>
            <a:pPr algn="just">
              <a:buFont typeface="Wingdings" charset="2"/>
              <a:buChar char="ü"/>
            </a:pPr>
            <a:endParaRPr lang="fr-FR" dirty="0"/>
          </a:p>
          <a:p>
            <a:pPr algn="just">
              <a:buFont typeface="Wingdings" charset="2"/>
              <a:buChar char="ü"/>
            </a:pPr>
            <a:r>
              <a:rPr lang="fr-FR" dirty="0" smtClean="0"/>
              <a:t>Dans </a:t>
            </a:r>
            <a:r>
              <a:rPr lang="fr-FR" dirty="0"/>
              <a:t>les circonstances sociétales actuelles, l’Etat est intéressé par la valorisation de la cohésion sociale, ainsi la Fédération et ses structures déconcentrées comme le </a:t>
            </a:r>
            <a:r>
              <a:rPr lang="fr-FR" dirty="0" err="1" smtClean="0"/>
              <a:t>CDMJSEA</a:t>
            </a:r>
            <a:r>
              <a:rPr lang="fr-FR" dirty="0" err="1" smtClean="0">
                <a:solidFill>
                  <a:srgbClr val="FF0000"/>
                </a:solidFill>
              </a:rPr>
              <a:t>xx</a:t>
            </a:r>
            <a:r>
              <a:rPr lang="fr-FR" dirty="0" smtClean="0"/>
              <a:t> </a:t>
            </a:r>
            <a:r>
              <a:rPr lang="fr-FR" dirty="0"/>
              <a:t>sont concernées par la mise en œuvre sur le terrain </a:t>
            </a:r>
          </a:p>
        </p:txBody>
      </p:sp>
      <p:sp>
        <p:nvSpPr>
          <p:cNvPr id="3" name="Titre 2"/>
          <p:cNvSpPr>
            <a:spLocks noGrp="1"/>
          </p:cNvSpPr>
          <p:nvPr>
            <p:ph type="title"/>
          </p:nvPr>
        </p:nvSpPr>
        <p:spPr>
          <a:xfrm>
            <a:off x="554885" y="477898"/>
            <a:ext cx="8229600" cy="1252728"/>
          </a:xfrm>
        </p:spPr>
        <p:txBody>
          <a:bodyPr/>
          <a:lstStyle/>
          <a:p>
            <a:r>
              <a:rPr lang="fr-FR"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Les valeurs que nous partageons</a:t>
            </a:r>
            <a:endParaRPr lang="fr-FR" dirty="0"/>
          </a:p>
        </p:txBody>
      </p:sp>
      <p:grpSp>
        <p:nvGrpSpPr>
          <p:cNvPr id="8" name="Grouper 7"/>
          <p:cNvGrpSpPr/>
          <p:nvPr/>
        </p:nvGrpSpPr>
        <p:grpSpPr>
          <a:xfrm>
            <a:off x="226336" y="223657"/>
            <a:ext cx="4098638" cy="609485"/>
            <a:chOff x="3519716" y="6367046"/>
            <a:chExt cx="4098638" cy="513948"/>
          </a:xfrm>
        </p:grpSpPr>
        <p:pic>
          <p:nvPicPr>
            <p:cNvPr id="9" name="Image 8"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10" name="ZoneTexte 9"/>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1192906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3280" y="2675467"/>
            <a:ext cx="8652087" cy="3450696"/>
          </a:xfrm>
        </p:spPr>
        <p:txBody>
          <a:bodyPr>
            <a:normAutofit fontScale="85000" lnSpcReduction="20000"/>
          </a:bodyPr>
          <a:lstStyle/>
          <a:p>
            <a:pPr algn="just">
              <a:buFont typeface="Wingdings" charset="2"/>
              <a:buChar char="ü"/>
            </a:pPr>
            <a:r>
              <a:rPr lang="fr-FR" sz="2600" dirty="0"/>
              <a:t>Nous voulons développer des relations partenariales dans une action se situant à l’échelon départemental et régional. La valorisation du Bénévolat et l’engagement associatif en regroupant les détenteurs de distinctions ministérielles nous procure une position </a:t>
            </a:r>
            <a:r>
              <a:rPr lang="fr-FR" sz="2600" dirty="0" smtClean="0"/>
              <a:t>unique.</a:t>
            </a:r>
          </a:p>
          <a:p>
            <a:pPr algn="just">
              <a:buFont typeface="Wingdings" charset="2"/>
              <a:buChar char="ü"/>
            </a:pPr>
            <a:endParaRPr lang="fr-FR" sz="2600" dirty="0"/>
          </a:p>
          <a:p>
            <a:pPr algn="just">
              <a:buFont typeface="Wingdings" charset="2"/>
              <a:buChar char="ü"/>
            </a:pPr>
            <a:r>
              <a:rPr lang="fr-FR" sz="2600" dirty="0" smtClean="0"/>
              <a:t>L’aboutissement </a:t>
            </a:r>
            <a:r>
              <a:rPr lang="fr-FR" sz="2600" dirty="0"/>
              <a:t>du projet permettra de reconnaître et mettre à l’honneur toutes personnes ou groupements de bénévoles ayant participé dans leur engagement associatif à la défense et la promotion d’action citoyenne. Ne pas identifier de nouveaux récipiendaires méritants affaiblirait la défense des valeurs républicaines.</a:t>
            </a:r>
          </a:p>
          <a:p>
            <a:endParaRPr lang="fr-FR" dirty="0"/>
          </a:p>
        </p:txBody>
      </p:sp>
      <p:sp>
        <p:nvSpPr>
          <p:cNvPr id="3" name="Titre 2"/>
          <p:cNvSpPr>
            <a:spLocks noGrp="1"/>
          </p:cNvSpPr>
          <p:nvPr>
            <p:ph type="title"/>
          </p:nvPr>
        </p:nvSpPr>
        <p:spPr/>
        <p:txBody>
          <a:bodyPr>
            <a:normAutofit/>
          </a:bodyPr>
          <a:lstStyle/>
          <a:p>
            <a:r>
              <a:rPr lang="fr-FR"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Les </a:t>
            </a:r>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objectifs du </a:t>
            </a:r>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CDMJEA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5" name="Grouper 4"/>
          <p:cNvGrpSpPr/>
          <p:nvPr/>
        </p:nvGrpSpPr>
        <p:grpSpPr>
          <a:xfrm>
            <a:off x="226336" y="223657"/>
            <a:ext cx="4098638" cy="609485"/>
            <a:chOff x="3519716" y="6367046"/>
            <a:chExt cx="4098638" cy="513948"/>
          </a:xfrm>
        </p:grpSpPr>
        <p:pic>
          <p:nvPicPr>
            <p:cNvPr id="6" name="Image 5"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7" name="ZoneTexte 6"/>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3707364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3280" y="2675467"/>
            <a:ext cx="8693952" cy="3450696"/>
          </a:xfrm>
        </p:spPr>
        <p:txBody>
          <a:bodyPr>
            <a:normAutofit fontScale="92500" lnSpcReduction="20000"/>
          </a:bodyPr>
          <a:lstStyle/>
          <a:p>
            <a:pPr algn="just">
              <a:buFont typeface="Wingdings" charset="2"/>
              <a:buChar char="ü"/>
            </a:pPr>
            <a:r>
              <a:rPr lang="fr-FR" dirty="0"/>
              <a:t>Notre action va se dérouler dans l’ensemble </a:t>
            </a:r>
            <a:r>
              <a:rPr lang="fr-FR" dirty="0" smtClean="0"/>
              <a:t>du département et la région. Elle se </a:t>
            </a:r>
            <a:r>
              <a:rPr lang="fr-FR" dirty="0"/>
              <a:t>déroulera tout au long de l’année mais avec des temps forts : deux promotions annuelles d’attribution des distinctions avec des quotas imposés par la Grande </a:t>
            </a:r>
            <a:r>
              <a:rPr lang="fr-FR" dirty="0" smtClean="0"/>
              <a:t>Chancellerie et plusieurs manifestations et organisations </a:t>
            </a:r>
            <a:r>
              <a:rPr lang="fr-FR" dirty="0"/>
              <a:t> </a:t>
            </a:r>
          </a:p>
          <a:p>
            <a:pPr marL="0" indent="0" algn="just">
              <a:buNone/>
            </a:pPr>
            <a:endParaRPr lang="fr-FR" dirty="0"/>
          </a:p>
          <a:p>
            <a:pPr algn="just">
              <a:buFont typeface="Wingdings" charset="2"/>
              <a:buChar char="ü"/>
            </a:pPr>
            <a:r>
              <a:rPr lang="fr-FR" dirty="0" smtClean="0"/>
              <a:t>Notre mission </a:t>
            </a:r>
            <a:r>
              <a:rPr lang="fr-FR" dirty="0"/>
              <a:t>est de fidéliser nos adhérents et d’en accueillir de nouveaux, </a:t>
            </a:r>
            <a:r>
              <a:rPr lang="fr-FR" dirty="0" smtClean="0"/>
              <a:t>Nous </a:t>
            </a:r>
            <a:r>
              <a:rPr lang="fr-FR" dirty="0"/>
              <a:t>espérons que ce projet nous permette de tendre vers l’adhésion de tous les titulaires de distinctions ministérielles grâce à la synergie réalisée avec une entreprise qui partage les mêmes valeurs de citoyenneté, de civisme et de solidarité.</a:t>
            </a:r>
          </a:p>
          <a:p>
            <a:pPr>
              <a:buFont typeface="Arial"/>
              <a:buChar char="•"/>
            </a:pPr>
            <a:endParaRPr lang="fr-FR" dirty="0"/>
          </a:p>
        </p:txBody>
      </p:sp>
      <p:sp>
        <p:nvSpPr>
          <p:cNvPr id="3" name="Titre 2"/>
          <p:cNvSpPr>
            <a:spLocks noGrp="1"/>
          </p:cNvSpPr>
          <p:nvPr>
            <p:ph type="title"/>
          </p:nvPr>
        </p:nvSpPr>
        <p:spPr>
          <a:xfrm>
            <a:off x="471155" y="491855"/>
            <a:ext cx="8229600" cy="1252728"/>
          </a:xfrm>
        </p:spPr>
        <p:txBody>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Les actions et missions </a:t>
            </a:r>
            <a:r>
              <a:rPr lang="fr-FR" b="1" i="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du </a:t>
            </a:r>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CDMJEA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5" name="Grouper 4"/>
          <p:cNvGrpSpPr/>
          <p:nvPr/>
        </p:nvGrpSpPr>
        <p:grpSpPr>
          <a:xfrm>
            <a:off x="217268" y="223657"/>
            <a:ext cx="3726035" cy="609485"/>
            <a:chOff x="3519716" y="6367046"/>
            <a:chExt cx="4098638" cy="513948"/>
          </a:xfrm>
        </p:grpSpPr>
        <p:pic>
          <p:nvPicPr>
            <p:cNvPr id="6" name="Image 5"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7" name="ZoneTexte 6"/>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3807512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3280" y="2675467"/>
            <a:ext cx="8693952" cy="3450696"/>
          </a:xfrm>
        </p:spPr>
        <p:txBody>
          <a:bodyPr>
            <a:normAutofit fontScale="77500" lnSpcReduction="20000"/>
          </a:bodyPr>
          <a:lstStyle/>
          <a:p>
            <a:pPr>
              <a:buFont typeface="Wingdings" charset="2"/>
              <a:buChar char="ü"/>
            </a:pPr>
            <a:r>
              <a:rPr lang="fr-FR" sz="3100" dirty="0"/>
              <a:t>Notre projet « Reconnaissance sociale individuelle et collective » est organisé autour de plusieurs programmes significatifs :</a:t>
            </a:r>
          </a:p>
          <a:p>
            <a:pPr marL="0" indent="0">
              <a:buNone/>
            </a:pPr>
            <a:endParaRPr lang="fr-FR" sz="3100" dirty="0"/>
          </a:p>
          <a:p>
            <a:pPr lvl="2">
              <a:buFont typeface="Arial"/>
              <a:buChar char="•"/>
            </a:pPr>
            <a:r>
              <a:rPr lang="fr-FR" sz="3100" dirty="0" smtClean="0"/>
              <a:t>La reconnaissance ministérielle,</a:t>
            </a:r>
          </a:p>
          <a:p>
            <a:pPr lvl="2">
              <a:buFont typeface="Arial"/>
              <a:buChar char="•"/>
            </a:pPr>
            <a:r>
              <a:rPr lang="fr-FR" sz="3100" dirty="0" smtClean="0"/>
              <a:t>La journée mondiale du bénévolat</a:t>
            </a:r>
            <a:r>
              <a:rPr lang="fr-FR" sz="3100" dirty="0"/>
              <a:t>,</a:t>
            </a:r>
            <a:endParaRPr lang="fr-FR" sz="3100" dirty="0" smtClean="0"/>
          </a:p>
          <a:p>
            <a:pPr lvl="2">
              <a:buFont typeface="Arial"/>
              <a:buChar char="•"/>
            </a:pPr>
            <a:r>
              <a:rPr lang="fr-FR" sz="3100" dirty="0" smtClean="0"/>
              <a:t>Le challenge du jeune bénévole départemental et régionale,</a:t>
            </a:r>
          </a:p>
          <a:p>
            <a:pPr lvl="2">
              <a:buFont typeface="Arial"/>
              <a:buChar char="•"/>
            </a:pPr>
            <a:r>
              <a:rPr lang="fr-FR" sz="3100" dirty="0" smtClean="0"/>
              <a:t>Le Challenge de la citoyenneté,</a:t>
            </a:r>
          </a:p>
          <a:p>
            <a:pPr lvl="2">
              <a:buFont typeface="Arial"/>
              <a:buChar char="•"/>
            </a:pPr>
            <a:r>
              <a:rPr lang="fr-FR" sz="3100" dirty="0" smtClean="0"/>
              <a:t>La reconnaissance des anciens. </a:t>
            </a:r>
          </a:p>
          <a:p>
            <a:pPr>
              <a:buFont typeface="Arial"/>
              <a:buChar char="•"/>
            </a:pPr>
            <a:endParaRPr lang="fr-FR" dirty="0"/>
          </a:p>
        </p:txBody>
      </p:sp>
      <p:sp>
        <p:nvSpPr>
          <p:cNvPr id="3" name="Titre 2"/>
          <p:cNvSpPr>
            <a:spLocks noGrp="1"/>
          </p:cNvSpPr>
          <p:nvPr>
            <p:ph type="title"/>
          </p:nvPr>
        </p:nvSpPr>
        <p:spPr>
          <a:xfrm>
            <a:off x="582795" y="449984"/>
            <a:ext cx="8229600" cy="1252728"/>
          </a:xfrm>
        </p:spPr>
        <p:txBody>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Le projet du </a:t>
            </a:r>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CDMJEA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5" name="Grouper 4"/>
          <p:cNvGrpSpPr/>
          <p:nvPr/>
        </p:nvGrpSpPr>
        <p:grpSpPr>
          <a:xfrm>
            <a:off x="212381" y="223657"/>
            <a:ext cx="4098638" cy="609485"/>
            <a:chOff x="3519716" y="6367046"/>
            <a:chExt cx="4098638" cy="513948"/>
          </a:xfrm>
        </p:grpSpPr>
        <p:pic>
          <p:nvPicPr>
            <p:cNvPr id="6" name="Image 5"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7" name="ZoneTexte 6"/>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103883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3280" y="2535896"/>
            <a:ext cx="8920720" cy="4065645"/>
          </a:xfrm>
        </p:spPr>
        <p:txBody>
          <a:bodyPr>
            <a:normAutofit/>
          </a:bodyPr>
          <a:lstStyle/>
          <a:p>
            <a:pPr>
              <a:buFont typeface="Wingdings" charset="2"/>
              <a:buChar char="ü"/>
            </a:pPr>
            <a:r>
              <a:rPr lang="fr-FR" sz="2600" dirty="0" smtClean="0"/>
              <a:t>Le développement de nos actions représente un coût important :</a:t>
            </a:r>
          </a:p>
          <a:p>
            <a:pPr lvl="2">
              <a:buFont typeface="Arial"/>
              <a:buChar char="•"/>
            </a:pPr>
            <a:r>
              <a:rPr lang="fr-FR" dirty="0" smtClean="0"/>
              <a:t>L’investissement en médailles, trophées, représentation, logistique.</a:t>
            </a:r>
            <a:endParaRPr lang="fr-FR" dirty="0"/>
          </a:p>
          <a:p>
            <a:pPr lvl="1">
              <a:buFont typeface="Arial"/>
              <a:buChar char="•"/>
            </a:pPr>
            <a:endParaRPr lang="fr-FR" dirty="0"/>
          </a:p>
          <a:p>
            <a:pPr algn="just">
              <a:buFont typeface="Wingdings" charset="2"/>
              <a:buChar char="ü"/>
            </a:pPr>
            <a:r>
              <a:rPr lang="fr-FR" dirty="0" smtClean="0"/>
              <a:t>En engageant un partenariat avec le comité de la jeunesse des sports et de l’engagement associatif du </a:t>
            </a:r>
            <a:r>
              <a:rPr lang="fr-FR" dirty="0" err="1" smtClean="0">
                <a:solidFill>
                  <a:srgbClr val="FF0000"/>
                </a:solidFill>
              </a:rPr>
              <a:t>xxxxxxxxx</a:t>
            </a:r>
            <a:r>
              <a:rPr lang="fr-FR" dirty="0" smtClean="0"/>
              <a:t> :</a:t>
            </a:r>
          </a:p>
          <a:p>
            <a:pPr lvl="2" algn="just">
              <a:buFont typeface="Arial"/>
              <a:buChar char="•"/>
            </a:pPr>
            <a:r>
              <a:rPr lang="fr-FR" dirty="0" smtClean="0"/>
              <a:t>Votre entreprise renforce son image, son attractivité, vos relations publiques sur un projet porteur de valeurs sociétales grâce à sa visibilité.</a:t>
            </a:r>
            <a:endParaRPr lang="fr-FR" dirty="0"/>
          </a:p>
        </p:txBody>
      </p:sp>
      <p:sp>
        <p:nvSpPr>
          <p:cNvPr id="3" name="Titre 2"/>
          <p:cNvSpPr>
            <a:spLocks noGrp="1"/>
          </p:cNvSpPr>
          <p:nvPr>
            <p:ph type="title"/>
          </p:nvPr>
        </p:nvSpPr>
        <p:spPr>
          <a:xfrm>
            <a:off x="554885" y="477898"/>
            <a:ext cx="8229600" cy="1252728"/>
          </a:xfrm>
        </p:spPr>
        <p:txBody>
          <a:bodyPr>
            <a:normAutofit/>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Pourquoi soutenir le CDMJSEA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5" name="Grouper 4"/>
          <p:cNvGrpSpPr/>
          <p:nvPr/>
        </p:nvGrpSpPr>
        <p:grpSpPr>
          <a:xfrm>
            <a:off x="212381" y="223657"/>
            <a:ext cx="4098638" cy="609485"/>
            <a:chOff x="3519716" y="6367046"/>
            <a:chExt cx="4098638" cy="513948"/>
          </a:xfrm>
        </p:grpSpPr>
        <p:pic>
          <p:nvPicPr>
            <p:cNvPr id="6" name="Image 5"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7" name="ZoneTexte 6"/>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3475283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1415" y="2326540"/>
            <a:ext cx="9028871" cy="4400615"/>
          </a:xfrm>
        </p:spPr>
        <p:txBody>
          <a:bodyPr>
            <a:normAutofit/>
          </a:bodyPr>
          <a:lstStyle/>
          <a:p>
            <a:pPr>
              <a:buFont typeface="Wingdings" charset="2"/>
              <a:buChar char="ü"/>
            </a:pPr>
            <a:r>
              <a:rPr lang="fr-FR" sz="2600" dirty="0" smtClean="0"/>
              <a:t>Une solution, un engagement réciproque et une offre adaptée offrant une visibilité :</a:t>
            </a:r>
          </a:p>
          <a:p>
            <a:pPr lvl="2">
              <a:buFont typeface="Arial"/>
              <a:buChar char="•"/>
            </a:pPr>
            <a:r>
              <a:rPr lang="fr-FR" dirty="0" smtClean="0"/>
              <a:t>Auprès des licenciés, des collectivités et du grand public.</a:t>
            </a:r>
          </a:p>
          <a:p>
            <a:pPr lvl="2">
              <a:buFont typeface="Arial"/>
              <a:buChar char="•"/>
            </a:pPr>
            <a:r>
              <a:rPr lang="fr-FR" dirty="0" smtClean="0"/>
              <a:t>Une convention claire.</a:t>
            </a:r>
          </a:p>
          <a:p>
            <a:pPr lvl="2">
              <a:buFont typeface="Arial"/>
              <a:buChar char="•"/>
            </a:pPr>
            <a:endParaRPr lang="fr-FR" dirty="0"/>
          </a:p>
          <a:p>
            <a:pPr>
              <a:buFont typeface="Wingdings" charset="2"/>
              <a:buChar char="ü"/>
            </a:pPr>
            <a:r>
              <a:rPr lang="fr-FR" dirty="0" smtClean="0"/>
              <a:t>Nous vous proposons  de Co-construire notre partenariat, sur la base :</a:t>
            </a:r>
          </a:p>
          <a:p>
            <a:pPr lvl="2">
              <a:buFont typeface="Arial"/>
              <a:buChar char="•"/>
            </a:pPr>
            <a:r>
              <a:rPr lang="fr-FR" dirty="0" smtClean="0"/>
              <a:t>Mise en avant de votre Logo,</a:t>
            </a:r>
          </a:p>
          <a:p>
            <a:pPr lvl="2">
              <a:buFont typeface="Arial"/>
              <a:buChar char="•"/>
            </a:pPr>
            <a:r>
              <a:rPr lang="fr-FR" dirty="0" smtClean="0"/>
              <a:t>Signalétique, multimédia, plaquettes, newsletter,</a:t>
            </a:r>
          </a:p>
          <a:p>
            <a:pPr lvl="2">
              <a:buFont typeface="Arial"/>
              <a:buChar char="•"/>
            </a:pPr>
            <a:r>
              <a:rPr lang="fr-FR" dirty="0" smtClean="0"/>
              <a:t>Conventionnement sur 1 an ou plus,</a:t>
            </a:r>
          </a:p>
          <a:p>
            <a:pPr lvl="2">
              <a:buFont typeface="Arial"/>
              <a:buChar char="•"/>
            </a:pPr>
            <a:r>
              <a:rPr lang="fr-FR" dirty="0" smtClean="0"/>
              <a:t>D’un mode de financement (en numéraire). </a:t>
            </a:r>
          </a:p>
          <a:p>
            <a:pPr lvl="1">
              <a:buFont typeface="Arial"/>
              <a:buChar char="•"/>
            </a:pPr>
            <a:endParaRPr lang="fr-FR" dirty="0" smtClean="0"/>
          </a:p>
          <a:p>
            <a:pPr>
              <a:buFont typeface="Wingdings" charset="2"/>
              <a:buChar char="ü"/>
            </a:pPr>
            <a:endParaRPr lang="fr-FR" dirty="0" smtClean="0"/>
          </a:p>
          <a:p>
            <a:pPr>
              <a:buFont typeface="Wingdings" charset="2"/>
              <a:buChar char="ü"/>
            </a:pPr>
            <a:endParaRPr lang="fr-FR" dirty="0"/>
          </a:p>
          <a:p>
            <a:pPr lvl="1">
              <a:buFont typeface="Arial"/>
              <a:buChar char="•"/>
            </a:pPr>
            <a:endParaRPr lang="fr-FR" dirty="0"/>
          </a:p>
        </p:txBody>
      </p:sp>
      <p:sp>
        <p:nvSpPr>
          <p:cNvPr id="3" name="Titre 2"/>
          <p:cNvSpPr>
            <a:spLocks noGrp="1"/>
          </p:cNvSpPr>
          <p:nvPr>
            <p:ph type="title"/>
          </p:nvPr>
        </p:nvSpPr>
        <p:spPr>
          <a:xfrm>
            <a:off x="554885" y="477898"/>
            <a:ext cx="8229600" cy="1252728"/>
          </a:xfrm>
        </p:spPr>
        <p:txBody>
          <a:bodyPr>
            <a:normAutofit/>
          </a:bodyPr>
          <a:lstStyle/>
          <a:p>
            <a:r>
              <a:rPr lang="fr-FR" b="1" i="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pple Symbols"/>
                <a:cs typeface="Apple Symbols"/>
              </a:rPr>
              <a:t>Comment soutenir le CDMJSEA</a:t>
            </a:r>
            <a:r>
              <a:rPr lang="fr-FR"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pple Symbols"/>
                <a:cs typeface="Apple Symbols"/>
              </a:rPr>
              <a:t>XX</a:t>
            </a:r>
            <a:endParaRPr lang="fr-FR" dirty="0"/>
          </a:p>
        </p:txBody>
      </p:sp>
      <p:grpSp>
        <p:nvGrpSpPr>
          <p:cNvPr id="6" name="Grouper 5"/>
          <p:cNvGrpSpPr/>
          <p:nvPr/>
        </p:nvGrpSpPr>
        <p:grpSpPr>
          <a:xfrm>
            <a:off x="212381" y="223657"/>
            <a:ext cx="4098638" cy="609485"/>
            <a:chOff x="3519716" y="6367046"/>
            <a:chExt cx="4098638" cy="513948"/>
          </a:xfrm>
        </p:grpSpPr>
        <p:pic>
          <p:nvPicPr>
            <p:cNvPr id="7" name="Image 6" descr="logo.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16" y="6367046"/>
              <a:ext cx="650740" cy="506131"/>
            </a:xfrm>
            <a:prstGeom prst="rect">
              <a:avLst/>
            </a:prstGeom>
          </p:spPr>
        </p:pic>
        <p:sp>
          <p:nvSpPr>
            <p:cNvPr id="8" name="ZoneTexte 7"/>
            <p:cNvSpPr txBox="1"/>
            <p:nvPr/>
          </p:nvSpPr>
          <p:spPr>
            <a:xfrm>
              <a:off x="4100681" y="6420096"/>
              <a:ext cx="3517673" cy="460898"/>
            </a:xfrm>
            <a:prstGeom prst="rect">
              <a:avLst/>
            </a:prstGeom>
            <a:noFill/>
          </p:spPr>
          <p:txBody>
            <a:bodyPr wrap="none" rtlCol="0">
              <a:spAutoFit/>
            </a:bodyPr>
            <a:lstStyle/>
            <a:p>
              <a:r>
                <a:rPr lang="fr-FR" dirty="0" smtClean="0">
                  <a:latin typeface="Apple Chancery"/>
                  <a:cs typeface="Apple Chancery"/>
                </a:rPr>
                <a:t> la reconnaissance sociale avec vous</a:t>
              </a:r>
              <a:endParaRPr lang="fr-FR" dirty="0"/>
            </a:p>
          </p:txBody>
        </p:sp>
      </p:grpSp>
    </p:spTree>
    <p:extLst>
      <p:ext uri="{BB962C8B-B14F-4D97-AF65-F5344CB8AC3E}">
        <p14:creationId xmlns:p14="http://schemas.microsoft.com/office/powerpoint/2010/main" val="38629701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scilloscop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Oscilloscope.thmx</Template>
  <TotalTime>170</TotalTime>
  <Words>669</Words>
  <Application>Microsoft Macintosh PowerPoint</Application>
  <PresentationFormat>Présentation à l'écran (4:3)</PresentationFormat>
  <Paragraphs>123</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Oscilloscope</vt:lpstr>
      <vt:lpstr>Propos d’introduction.</vt:lpstr>
      <vt:lpstr>Présentation PowerPoint</vt:lpstr>
      <vt:lpstr>Qu’est que le Comité FFMJSEA XX</vt:lpstr>
      <vt:lpstr>Les valeurs que nous partageons</vt:lpstr>
      <vt:lpstr>Les objectifs du CDMJEAXX</vt:lpstr>
      <vt:lpstr>Les actions et missions du CDMJEAXX</vt:lpstr>
      <vt:lpstr>Le projet du CDMJEAXX</vt:lpstr>
      <vt:lpstr>Pourquoi soutenir le CDMJSEAXX</vt:lpstr>
      <vt:lpstr>Comment soutenir le CDMJSEAXX</vt:lpstr>
      <vt:lpstr>Comment soutenir le CDMJSEAXX</vt:lpstr>
      <vt:lpstr>Votre contact au CDMJSEAXX</vt:lpstr>
    </vt:vector>
  </TitlesOfParts>
  <Company>Famille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Cocu</dc:creator>
  <cp:lastModifiedBy>alain Cocu</cp:lastModifiedBy>
  <cp:revision>32</cp:revision>
  <dcterms:created xsi:type="dcterms:W3CDTF">2017-12-15T08:46:53Z</dcterms:created>
  <dcterms:modified xsi:type="dcterms:W3CDTF">2019-06-03T08:50:50Z</dcterms:modified>
</cp:coreProperties>
</file>